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8" r:id="rId2"/>
    <p:sldId id="299" r:id="rId3"/>
    <p:sldId id="300" r:id="rId4"/>
    <p:sldId id="283" r:id="rId5"/>
    <p:sldId id="258" r:id="rId6"/>
    <p:sldId id="313" r:id="rId7"/>
    <p:sldId id="286" r:id="rId8"/>
    <p:sldId id="284" r:id="rId9"/>
    <p:sldId id="301" r:id="rId10"/>
    <p:sldId id="293" r:id="rId11"/>
    <p:sldId id="306" r:id="rId12"/>
    <p:sldId id="307" r:id="rId13"/>
    <p:sldId id="308" r:id="rId14"/>
    <p:sldId id="314" r:id="rId15"/>
    <p:sldId id="315" r:id="rId16"/>
    <p:sldId id="311" r:id="rId17"/>
    <p:sldId id="317" r:id="rId18"/>
    <p:sldId id="302" r:id="rId19"/>
    <p:sldId id="304" r:id="rId20"/>
    <p:sldId id="312" r:id="rId21"/>
    <p:sldId id="30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628"/>
  </p:normalViewPr>
  <p:slideViewPr>
    <p:cSldViewPr snapToGrid="0">
      <p:cViewPr varScale="1">
        <p:scale>
          <a:sx n="60" d="100"/>
          <a:sy n="60" d="100"/>
        </p:scale>
        <p:origin x="6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BC20-70C3-42D7-B8D0-DC3ADD712583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CD8D2-E38D-4469-AA06-16C607A747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9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773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36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26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707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614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19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743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35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82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364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78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13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785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0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69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350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60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8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1200" b="0" i="0" dirty="0">
                <a:effectLst/>
              </a:rPr>
              <a:t>由于</a:t>
            </a:r>
            <a:r>
              <a:rPr lang="en-US" altLang="zh-CN" sz="1200" b="0" i="0" dirty="0">
                <a:effectLst/>
              </a:rPr>
              <a:t>HTTP </a:t>
            </a:r>
            <a:r>
              <a:rPr lang="zh-CN" altLang="en-US" sz="1200" b="0" i="0" dirty="0">
                <a:effectLst/>
              </a:rPr>
              <a:t>协议对事务处理是没有记忆能力的。也就是说客户端和服务器端的交互是单次的，第二次交互不会与第一次交互结果产生关联。例如：无状态情况下，你第一次登陆成功一个网站，这是刷新页面，又会被要求重新登陆，因为服务器不知道你已经登录过了。</a:t>
            </a:r>
            <a:r>
              <a:rPr lang="zh-CN" altLang="en-US" sz="1200" i="0" dirty="0">
                <a:effectLst/>
              </a:rPr>
              <a:t>为了解决这一问题，这种用于保持 </a:t>
            </a:r>
            <a:r>
              <a:rPr lang="en-US" altLang="zh-CN" sz="1200" i="0" dirty="0">
                <a:effectLst/>
              </a:rPr>
              <a:t>HTTP </a:t>
            </a:r>
            <a:r>
              <a:rPr lang="zh-CN" altLang="en-US" sz="1200" i="0" dirty="0">
                <a:effectLst/>
              </a:rPr>
              <a:t>连接状态的技术就出现了，它们分别是 </a:t>
            </a:r>
            <a:r>
              <a:rPr lang="en-US" altLang="zh-CN" sz="1200" i="0" dirty="0">
                <a:effectLst/>
              </a:rPr>
              <a:t>Session </a:t>
            </a:r>
            <a:r>
              <a:rPr lang="zh-CN" altLang="en-US" sz="1200" i="0" dirty="0">
                <a:effectLst/>
              </a:rPr>
              <a:t>和 </a:t>
            </a:r>
            <a:r>
              <a:rPr lang="en-US" altLang="zh-CN" sz="1200" i="0" dirty="0">
                <a:effectLst/>
              </a:rPr>
              <a:t>Cookies</a:t>
            </a:r>
            <a:r>
              <a:rPr lang="zh-CN" altLang="en-US" sz="1200" i="0" dirty="0">
                <a:effectLst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30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制作者：</a:t>
            </a:r>
            <a:r>
              <a:rPr lang="en-US" altLang="zh-CN"/>
              <a:t>98id </a:t>
            </a:r>
            <a:r>
              <a:rPr lang="zh-CN" altLang="en-US"/>
              <a:t>菠萝雨凤梨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CD8D2-E38D-4469-AA06-16C607A747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4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2CA42-0E4E-4DD0-83B5-7E67194AD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04C1DF-E3CE-4C26-B689-7E948CFC3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DCA57B-592D-4C0B-A555-29850BDE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1D057A-CA6D-46B4-8A24-2429AA86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F3A508-0E18-442E-98B3-6FD94359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40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E783C-4165-4889-8D5B-262DAE73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D9656D-FD48-4D94-8340-DDD42885A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AD8D8A-4F5C-4B5B-8FC1-9EC6FD92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9D906D-1864-478A-8B07-6857880F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CB1098-3BC7-4A50-97EF-03F662A7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5CEE74-9D13-494D-9049-2D7177F25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021A03-B554-4808-8535-525660EDA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E9597-12B6-4A51-BE67-5A1A3504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D9F71D-29CC-4281-9647-6002ACCC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E2A8B4-4436-49DD-9CE6-DC9FCD83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9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492F8-9636-4C10-B91E-34BE23BA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7929B-200E-4909-A446-FBE9D693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5EE06-D876-4FB2-BF5E-386818B7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BFD77-E5B9-4462-8336-40D494C8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66F449-86EF-4718-9B96-031F5815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44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2AFA9-5AE9-4DA0-BC26-CE2FA140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0992E1-64B6-426B-B880-AEB1C12E0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12D252-384E-4AA7-8610-F96B65F1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7A5317-987D-451B-B17D-B388AE9D8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5923A4-ED41-46B3-8133-ACDA5610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0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18887-8314-4AF0-AD87-B744A79C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66380-7D77-4E3A-9417-FB154B7DB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98D2A2-C731-43D4-861C-6B22E80BC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3A6F77-5B08-40E9-854A-16990BBF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0A338D-A26B-4EE6-B893-16CAD675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615319-8181-42EB-B425-A79AC708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78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B45FF-56A5-4A2D-A472-52F0DAF6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0AC10D-9D36-4B30-8B0A-5625EEF8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031E0F-5EA9-496C-9A26-37E7598CA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32C417-EE3A-4F24-B80B-9900F518D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82A907-1A2D-44C4-8591-27BE140FD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3E2667-1F29-4CD1-ACE6-5FD5C0B8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10DA26-4669-4D39-820C-5220CCE4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4DD13E-EA0A-4548-9886-A5A1ED82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0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无边框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2B5885-4369-4B47-A919-C46CDD33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A569F-5DEF-4005-8698-C3443F0C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E44331-F3DD-4C6F-AF7F-87E9B86D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77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A8DF5-6003-4023-82E1-C13760E68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B35DD9-CC2F-4E0E-B958-2E34C634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7D9194-F2AF-4741-B73C-F264686C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84C186FD-FC08-401C-903E-189C4B732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7" y="6280150"/>
            <a:ext cx="911066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Documents and Settings\sqz\桌面\图片1.jpg">
            <a:extLst>
              <a:ext uri="{FF2B5EF4-FFF2-40B4-BE49-F238E27FC236}">
                <a16:creationId xmlns:a16="http://schemas.microsoft.com/office/drawing/2014/main" id="{427B1FD2-C2C7-4C2A-8485-653EE5ADDF2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671" r="19285" b="51665"/>
          <a:stretch/>
        </p:blipFill>
        <p:spPr bwMode="auto">
          <a:xfrm>
            <a:off x="1" y="0"/>
            <a:ext cx="7388352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FD617-2479-4000-B1FF-BE610D60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38346-7D1D-4167-8F52-9FA1790AE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A01B11-D80C-4923-B99C-00A22095F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81EA73-4849-4F5A-AB40-B74FB049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241D02-40BE-45F0-808D-BB3DEC4B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D8657E-C888-446C-B588-948C15A8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4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FEC8C-305B-4250-99C1-DDBE8B4D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C9F4A4-6586-4FA8-961F-FC188FE17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7332A1-D587-40E2-879E-5BA818E86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6AD772-D529-4CBF-AE94-51F37C75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C5CC80-96E8-478D-BC97-AE2289A8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344262-4634-4235-B0D7-F34C2F34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47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D9677B-000F-4665-A19A-2E95952E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9E0598-38F0-498C-9EC6-0FED40963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F633F-5603-418A-94C6-BCA19F9F1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C7610-1444-4A60-86C9-C2A99CF3C0C4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71B12B-5CF2-4B9B-8BA1-FCB4FC9F2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861757-45FA-419C-8BD1-C0B89AB4F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DA6E0-A380-4805-8A2F-F17D549A0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7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2664066" y="2403230"/>
            <a:ext cx="6863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>
                    <a:lumMod val="75000"/>
                  </a:schemeClr>
                </a:solidFill>
              </a:rPr>
              <a:t>爬虫原理与实现</a:t>
            </a:r>
          </a:p>
        </p:txBody>
      </p:sp>
    </p:spTree>
    <p:extLst>
      <p:ext uri="{BB962C8B-B14F-4D97-AF65-F5344CB8AC3E}">
        <p14:creationId xmlns:p14="http://schemas.microsoft.com/office/powerpoint/2010/main" val="23330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975299" y="1834051"/>
            <a:ext cx="831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设计目标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92D0DD-F5A9-4D01-752B-CC53C348C86C}"/>
              </a:ext>
            </a:extLst>
          </p:cNvPr>
          <p:cNvSpPr txBox="1"/>
          <p:nvPr/>
        </p:nvSpPr>
        <p:spPr>
          <a:xfrm>
            <a:off x="975299" y="2418826"/>
            <a:ext cx="94181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实现对人民日报（</a:t>
            </a:r>
            <a:r>
              <a:rPr lang="en-US" altLang="zh-CN" sz="2400" dirty="0">
                <a:latin typeface="+mn-ea"/>
              </a:rPr>
              <a:t>http://paper.people.com.cn/</a:t>
            </a:r>
            <a:r>
              <a:rPr lang="zh-CN" altLang="en-US" sz="2400" dirty="0">
                <a:latin typeface="+mn-ea"/>
              </a:rPr>
              <a:t>）新闻文章的下载。可以输入要爬取的日期以及结束日期，将这些日期内的文章全部爬取下来，以日期为名自动生成一个主存储目录，爬取到的文章保存写入 </a:t>
            </a:r>
            <a:r>
              <a:rPr lang="en-US" altLang="zh-CN" sz="2400" dirty="0">
                <a:latin typeface="+mn-ea"/>
              </a:rPr>
              <a:t>txt</a:t>
            </a:r>
            <a:r>
              <a:rPr lang="zh-CN" altLang="en-US" sz="2400" dirty="0">
                <a:latin typeface="+mn-ea"/>
              </a:rPr>
              <a:t>文件中，每个文本的存储名字以日期加序号存储。以</a:t>
            </a:r>
            <a:r>
              <a:rPr lang="en-US" altLang="zh-CN" sz="2400" dirty="0">
                <a:latin typeface="+mn-ea"/>
              </a:rPr>
              <a:t>Python</a:t>
            </a:r>
            <a:r>
              <a:rPr lang="zh-CN" altLang="en-US" sz="2400" dirty="0">
                <a:latin typeface="+mn-ea"/>
              </a:rPr>
              <a:t>作为实验环境。</a:t>
            </a:r>
          </a:p>
        </p:txBody>
      </p:sp>
    </p:spTree>
    <p:extLst>
      <p:ext uri="{BB962C8B-B14F-4D97-AF65-F5344CB8AC3E}">
        <p14:creationId xmlns:p14="http://schemas.microsoft.com/office/powerpoint/2010/main" val="69909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729972" y="394950"/>
            <a:ext cx="831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目标网站分析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AFA2B8-FD4C-3326-F296-2B1637A2B7FB}"/>
              </a:ext>
            </a:extLst>
          </p:cNvPr>
          <p:cNvSpPr txBox="1"/>
          <p:nvPr/>
        </p:nvSpPr>
        <p:spPr>
          <a:xfrm>
            <a:off x="729972" y="938129"/>
            <a:ext cx="10700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版面目录</a:t>
            </a:r>
            <a:r>
              <a:rPr lang="zh-CN" altLang="en-US" sz="1800" b="1" dirty="0"/>
              <a:t>：</a:t>
            </a:r>
            <a:endParaRPr lang="en-US" altLang="zh-CN" sz="1800" b="1" dirty="0"/>
          </a:p>
          <a:p>
            <a:r>
              <a:rPr lang="en-US" altLang="zh-CN" dirty="0"/>
              <a:t> </a:t>
            </a:r>
            <a:r>
              <a:rPr lang="zh-CN" altLang="en-US" dirty="0"/>
              <a:t>http://paper.people.com.cn/rmrb/html/2023-06/12/nbs.D110000renmrb_01.htm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4AA414-9A35-54D3-8B4E-F86A3EEC9B09}"/>
              </a:ext>
            </a:extLst>
          </p:cNvPr>
          <p:cNvSpPr txBox="1"/>
          <p:nvPr/>
        </p:nvSpPr>
        <p:spPr>
          <a:xfrm>
            <a:off x="729972" y="3132418"/>
            <a:ext cx="104881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文章内容</a:t>
            </a:r>
            <a:r>
              <a:rPr lang="zh-CN" altLang="en-US" sz="1800" b="1" dirty="0"/>
              <a:t>：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http://paper.people.com.cn/rmrb/html/2023-06/12/nw.D110000renmrb_20230612_2-01.htm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ECAB46-A884-FC66-A420-12697040F383}"/>
              </a:ext>
            </a:extLst>
          </p:cNvPr>
          <p:cNvSpPr txBox="1"/>
          <p:nvPr/>
        </p:nvSpPr>
        <p:spPr>
          <a:xfrm>
            <a:off x="6990310" y="2129591"/>
            <a:ext cx="3861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“</a:t>
            </a:r>
            <a:r>
              <a:rPr lang="en-US" altLang="zh-CN" b="1" dirty="0"/>
              <a:t>/2023-06/12/”</a:t>
            </a:r>
            <a:r>
              <a:rPr lang="zh-CN" altLang="en-US" dirty="0"/>
              <a:t>表示日期，</a:t>
            </a:r>
            <a:r>
              <a:rPr lang="zh-CN" altLang="en-US" b="1" dirty="0"/>
              <a:t>“</a:t>
            </a:r>
            <a:r>
              <a:rPr lang="en-US" altLang="zh-CN" b="1" dirty="0"/>
              <a:t>_01”</a:t>
            </a:r>
            <a:r>
              <a:rPr lang="zh-CN" altLang="en-US" dirty="0"/>
              <a:t>，表示这是第一版面的链接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F3492E-8D4D-76D6-E7D1-2F20E3B31051}"/>
              </a:ext>
            </a:extLst>
          </p:cNvPr>
          <p:cNvSpPr txBox="1"/>
          <p:nvPr/>
        </p:nvSpPr>
        <p:spPr>
          <a:xfrm>
            <a:off x="7059651" y="4262297"/>
            <a:ext cx="4370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“</a:t>
            </a:r>
            <a:r>
              <a:rPr lang="en-US" altLang="zh-CN" sz="1800" b="1" dirty="0"/>
              <a:t>_20230612_2_01”</a:t>
            </a:r>
            <a:r>
              <a:rPr lang="zh-CN" altLang="en-US" sz="1800" dirty="0"/>
              <a:t>表示这是 </a:t>
            </a:r>
            <a:r>
              <a:rPr lang="en-US" altLang="zh-CN" sz="1800" dirty="0"/>
              <a:t>2022 </a:t>
            </a:r>
            <a:r>
              <a:rPr lang="zh-CN" altLang="en-US" sz="1800" dirty="0"/>
              <a:t>年 </a:t>
            </a:r>
            <a:r>
              <a:rPr lang="en-US" altLang="zh-CN" sz="1800" dirty="0"/>
              <a:t>6</a:t>
            </a:r>
            <a:r>
              <a:rPr lang="zh-CN" altLang="en-US" sz="1800" dirty="0"/>
              <a:t>月</a:t>
            </a:r>
            <a:r>
              <a:rPr lang="en-US" altLang="zh-CN" dirty="0"/>
              <a:t>12</a:t>
            </a:r>
            <a:r>
              <a:rPr lang="zh-CN" altLang="en-US" sz="1800" dirty="0"/>
              <a:t>日报纸的第 </a:t>
            </a:r>
            <a:r>
              <a:rPr lang="en-US" altLang="zh-CN" sz="1800" dirty="0"/>
              <a:t>1 </a:t>
            </a:r>
            <a:r>
              <a:rPr lang="zh-CN" altLang="en-US" sz="1800" dirty="0"/>
              <a:t>版第 </a:t>
            </a:r>
            <a:r>
              <a:rPr lang="en-US" altLang="zh-CN" dirty="0"/>
              <a:t>2</a:t>
            </a:r>
            <a:r>
              <a:rPr lang="en-US" altLang="zh-CN" sz="1800" dirty="0"/>
              <a:t> </a:t>
            </a:r>
            <a:r>
              <a:rPr lang="zh-CN" altLang="en-US" sz="1800" dirty="0"/>
              <a:t>篇文章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373C7B9-5C66-0B00-333E-E5A67A6A3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02"/>
          <a:stretch/>
        </p:blipFill>
        <p:spPr>
          <a:xfrm>
            <a:off x="872986" y="1690790"/>
            <a:ext cx="5949888" cy="14097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A138E63-8EB2-A80E-86AE-E6DB077AB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86" y="3945051"/>
            <a:ext cx="5949888" cy="1668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E5E46A7-8A3F-D2BE-AA11-AC215280B717}"/>
              </a:ext>
            </a:extLst>
          </p:cNvPr>
          <p:cNvSpPr txBox="1"/>
          <p:nvPr/>
        </p:nvSpPr>
        <p:spPr>
          <a:xfrm>
            <a:off x="728734" y="5704768"/>
            <a:ext cx="8694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按照这个规则，构造出任意一天报纸中，任意一个版面的链接， 以及任意一篇文章的链接</a:t>
            </a:r>
          </a:p>
        </p:txBody>
      </p:sp>
    </p:spTree>
    <p:extLst>
      <p:ext uri="{BB962C8B-B14F-4D97-AF65-F5344CB8AC3E}">
        <p14:creationId xmlns:p14="http://schemas.microsoft.com/office/powerpoint/2010/main" val="311688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713365" y="573306"/>
            <a:ext cx="831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网页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C1E4F7-E8E6-5463-3BB3-828EE869F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94" b="32630"/>
          <a:stretch/>
        </p:blipFill>
        <p:spPr>
          <a:xfrm>
            <a:off x="106638" y="1331037"/>
            <a:ext cx="5742871" cy="28547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EB208A2-B211-2183-FA31-5B156B4BAEA5}"/>
              </a:ext>
            </a:extLst>
          </p:cNvPr>
          <p:cNvSpPr/>
          <p:nvPr/>
        </p:nvSpPr>
        <p:spPr>
          <a:xfrm>
            <a:off x="3362248" y="3065052"/>
            <a:ext cx="2629118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74E309-303C-0AF8-8A39-4084099FAA09}"/>
              </a:ext>
            </a:extLst>
          </p:cNvPr>
          <p:cNvSpPr txBox="1"/>
          <p:nvPr/>
        </p:nvSpPr>
        <p:spPr>
          <a:xfrm>
            <a:off x="1678112" y="4192184"/>
            <a:ext cx="195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标题内容位置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B866C1-554E-DB92-3120-DCB42B9759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45" t="25015" b="10298"/>
          <a:stretch/>
        </p:blipFill>
        <p:spPr>
          <a:xfrm>
            <a:off x="6096000" y="1331036"/>
            <a:ext cx="5886399" cy="28547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EC36C80-695E-CA43-C612-644889FFBE46}"/>
              </a:ext>
            </a:extLst>
          </p:cNvPr>
          <p:cNvSpPr/>
          <p:nvPr/>
        </p:nvSpPr>
        <p:spPr>
          <a:xfrm>
            <a:off x="9783646" y="2022024"/>
            <a:ext cx="2223626" cy="19433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BDBBDE-C5A0-91CE-A672-385A7EF66B61}"/>
              </a:ext>
            </a:extLst>
          </p:cNvPr>
          <p:cNvSpPr txBox="1"/>
          <p:nvPr/>
        </p:nvSpPr>
        <p:spPr>
          <a:xfrm>
            <a:off x="8271136" y="4192182"/>
            <a:ext cx="195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文章正文位置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22F2E6-9D1A-928B-06AA-9F8A1E2E3805}"/>
              </a:ext>
            </a:extLst>
          </p:cNvPr>
          <p:cNvSpPr/>
          <p:nvPr/>
        </p:nvSpPr>
        <p:spPr>
          <a:xfrm>
            <a:off x="269643" y="1959583"/>
            <a:ext cx="2816938" cy="419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E191E5-58D4-6583-A163-2BF4055859B9}"/>
              </a:ext>
            </a:extLst>
          </p:cNvPr>
          <p:cNvSpPr txBox="1"/>
          <p:nvPr/>
        </p:nvSpPr>
        <p:spPr>
          <a:xfrm>
            <a:off x="461483" y="4876737"/>
            <a:ext cx="11269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由此我们发现文章标题存放在 </a:t>
            </a:r>
            <a:r>
              <a:rPr lang="en-US" altLang="zh-CN" sz="2400" dirty="0">
                <a:latin typeface="+mn-ea"/>
              </a:rPr>
              <a:t>h1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h2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h3 </a:t>
            </a:r>
            <a:r>
              <a:rPr lang="zh-CN" altLang="en-US" sz="2400" dirty="0">
                <a:latin typeface="+mn-ea"/>
              </a:rPr>
              <a:t>标签中，有的文章标题只用到了</a:t>
            </a:r>
            <a:r>
              <a:rPr lang="en-US" altLang="zh-CN" sz="2400" dirty="0">
                <a:latin typeface="+mn-ea"/>
              </a:rPr>
              <a:t>h1</a:t>
            </a:r>
            <a:r>
              <a:rPr lang="zh-CN" altLang="en-US" sz="2400" dirty="0">
                <a:latin typeface="+mn-ea"/>
              </a:rPr>
              <a:t>标签，而有的文章有副标题可能会用到</a:t>
            </a:r>
            <a:r>
              <a:rPr lang="en-US" altLang="zh-CN" sz="2400" dirty="0">
                <a:latin typeface="+mn-ea"/>
              </a:rPr>
              <a:t>h2</a:t>
            </a:r>
            <a:r>
              <a:rPr lang="zh-CN" altLang="en-US" sz="2400" dirty="0">
                <a:latin typeface="+mn-ea"/>
              </a:rPr>
              <a:t>或</a:t>
            </a:r>
            <a:r>
              <a:rPr lang="en-US" altLang="zh-CN" sz="2400" dirty="0">
                <a:latin typeface="+mn-ea"/>
              </a:rPr>
              <a:t>h3</a:t>
            </a:r>
            <a:r>
              <a:rPr lang="zh-CN" altLang="en-US" sz="2400" dirty="0">
                <a:latin typeface="+mn-ea"/>
              </a:rPr>
              <a:t>标签，正文部分存放在</a:t>
            </a:r>
            <a:r>
              <a:rPr lang="en-US" altLang="zh-CN" sz="2400" dirty="0">
                <a:latin typeface="+mn-ea"/>
              </a:rPr>
              <a:t>id=“</a:t>
            </a:r>
            <a:r>
              <a:rPr lang="en-US" altLang="zh-CN" sz="2400" dirty="0" err="1">
                <a:latin typeface="+mn-ea"/>
              </a:rPr>
              <a:t>ozoom</a:t>
            </a:r>
            <a:r>
              <a:rPr lang="en-US" altLang="zh-CN" sz="2400" dirty="0"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的</a:t>
            </a:r>
            <a:r>
              <a:rPr lang="en-US" altLang="zh-CN" sz="2400" dirty="0">
                <a:latin typeface="+mn-ea"/>
              </a:rPr>
              <a:t>div</a:t>
            </a:r>
            <a:r>
              <a:rPr lang="zh-CN" altLang="en-US" sz="2400" dirty="0">
                <a:latin typeface="+mn-ea"/>
              </a:rPr>
              <a:t>标签下的</a:t>
            </a:r>
            <a:r>
              <a:rPr lang="en-US" altLang="zh-CN" sz="2400" dirty="0">
                <a:latin typeface="+mn-ea"/>
              </a:rPr>
              <a:t>p</a:t>
            </a:r>
            <a:r>
              <a:rPr lang="zh-CN" altLang="en-US" sz="2400" dirty="0">
                <a:latin typeface="+mn-ea"/>
              </a:rPr>
              <a:t>标签里。至此，目标网站的 </a:t>
            </a:r>
            <a:r>
              <a:rPr lang="en-US" altLang="zh-CN" sz="2400" dirty="0">
                <a:latin typeface="+mn-ea"/>
              </a:rPr>
              <a:t>HTML </a:t>
            </a:r>
            <a:r>
              <a:rPr lang="zh-CN" altLang="en-US" sz="2400" dirty="0">
                <a:latin typeface="+mn-ea"/>
              </a:rPr>
              <a:t>页面分析完成。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93BC39-7814-5333-4D52-DECC1643BAF1}"/>
              </a:ext>
            </a:extLst>
          </p:cNvPr>
          <p:cNvSpPr/>
          <p:nvPr/>
        </p:nvSpPr>
        <p:spPr>
          <a:xfrm>
            <a:off x="6119160" y="2022024"/>
            <a:ext cx="3127816" cy="2170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88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819182" y="618568"/>
            <a:ext cx="831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爬虫程序分析流程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6766D7-EC51-61F5-1229-F3A6EBB79FA3}"/>
              </a:ext>
            </a:extLst>
          </p:cNvPr>
          <p:cNvSpPr/>
          <p:nvPr/>
        </p:nvSpPr>
        <p:spPr>
          <a:xfrm>
            <a:off x="3200400" y="1304693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输入开始日期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1D3B2D-62AB-6427-A22A-4799BA7EF9E2}"/>
              </a:ext>
            </a:extLst>
          </p:cNvPr>
          <p:cNvSpPr/>
          <p:nvPr/>
        </p:nvSpPr>
        <p:spPr>
          <a:xfrm>
            <a:off x="3200399" y="2115015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输入结束日期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877E6F-8FB2-F04E-497E-B27D79D4977C}"/>
              </a:ext>
            </a:extLst>
          </p:cNvPr>
          <p:cNvSpPr/>
          <p:nvPr/>
        </p:nvSpPr>
        <p:spPr>
          <a:xfrm>
            <a:off x="3200398" y="2925337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BCB358-EB2B-0B37-68C1-77B7315E4819}"/>
              </a:ext>
            </a:extLst>
          </p:cNvPr>
          <p:cNvSpPr/>
          <p:nvPr/>
        </p:nvSpPr>
        <p:spPr>
          <a:xfrm>
            <a:off x="3200397" y="3735659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根据获取的日期拼接</a:t>
            </a:r>
            <a:r>
              <a:rPr lang="en-US" altLang="zh-CN" dirty="0">
                <a:solidFill>
                  <a:schemeClr val="tx1"/>
                </a:solidFill>
              </a:rPr>
              <a:t>URL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9803BB-A587-DC16-3032-D5FD30806033}"/>
              </a:ext>
            </a:extLst>
          </p:cNvPr>
          <p:cNvSpPr/>
          <p:nvPr/>
        </p:nvSpPr>
        <p:spPr>
          <a:xfrm>
            <a:off x="3200396" y="4545981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获取当天报纸的各版面的列表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A2B831-0ED0-81BB-BE86-934D06A8F347}"/>
              </a:ext>
            </a:extLst>
          </p:cNvPr>
          <p:cNvSpPr/>
          <p:nvPr/>
        </p:nvSpPr>
        <p:spPr>
          <a:xfrm>
            <a:off x="3200396" y="5356303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获取报纸某一版面的文章链接列表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DDA020-5DF7-9221-78D4-E097D272952C}"/>
              </a:ext>
            </a:extLst>
          </p:cNvPr>
          <p:cNvSpPr/>
          <p:nvPr/>
        </p:nvSpPr>
        <p:spPr>
          <a:xfrm>
            <a:off x="6449128" y="5356302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解析</a:t>
            </a:r>
            <a:r>
              <a:rPr lang="en-US" altLang="zh-CN" dirty="0">
                <a:solidFill>
                  <a:schemeClr val="tx1"/>
                </a:solidFill>
              </a:rPr>
              <a:t>HTML</a:t>
            </a:r>
            <a:r>
              <a:rPr lang="zh-CN" altLang="en-US" dirty="0">
                <a:solidFill>
                  <a:schemeClr val="tx1"/>
                </a:solidFill>
              </a:rPr>
              <a:t>网页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E1E329-1807-8B8F-4B9B-E059663EBEE6}"/>
              </a:ext>
            </a:extLst>
          </p:cNvPr>
          <p:cNvSpPr/>
          <p:nvPr/>
        </p:nvSpPr>
        <p:spPr>
          <a:xfrm>
            <a:off x="6449128" y="4545981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保存内容到本地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591A03-4E7B-DBC9-15A1-BFC5F8B05D46}"/>
              </a:ext>
            </a:extLst>
          </p:cNvPr>
          <p:cNvSpPr/>
          <p:nvPr/>
        </p:nvSpPr>
        <p:spPr>
          <a:xfrm>
            <a:off x="6449128" y="3735659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所有链接保存完毕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EFAF0D-85D5-F02B-0FAC-8496D5CAC55A}"/>
              </a:ext>
            </a:extLst>
          </p:cNvPr>
          <p:cNvSpPr/>
          <p:nvPr/>
        </p:nvSpPr>
        <p:spPr>
          <a:xfrm>
            <a:off x="6449126" y="2925336"/>
            <a:ext cx="2074127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结束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D8508F0-2126-8457-3085-9AC818CA150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4237463" y="1889468"/>
            <a:ext cx="1" cy="225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3202816-792E-1B81-3817-BE003F9B8BF2}"/>
              </a:ext>
            </a:extLst>
          </p:cNvPr>
          <p:cNvCxnSpPr>
            <a:cxnSpLocks/>
          </p:cNvCxnSpPr>
          <p:nvPr/>
        </p:nvCxnSpPr>
        <p:spPr>
          <a:xfrm flipH="1">
            <a:off x="4237459" y="2699790"/>
            <a:ext cx="1" cy="225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776520E-B30E-8656-ADDB-714D2264B9CF}"/>
              </a:ext>
            </a:extLst>
          </p:cNvPr>
          <p:cNvCxnSpPr>
            <a:cxnSpLocks/>
          </p:cNvCxnSpPr>
          <p:nvPr/>
        </p:nvCxnSpPr>
        <p:spPr>
          <a:xfrm flipH="1">
            <a:off x="4237459" y="3510112"/>
            <a:ext cx="1" cy="225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010069B-5E4B-E428-DBB1-A230E61AAD49}"/>
              </a:ext>
            </a:extLst>
          </p:cNvPr>
          <p:cNvCxnSpPr>
            <a:cxnSpLocks/>
          </p:cNvCxnSpPr>
          <p:nvPr/>
        </p:nvCxnSpPr>
        <p:spPr>
          <a:xfrm flipH="1">
            <a:off x="4237459" y="4320434"/>
            <a:ext cx="1" cy="225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5FBE20E-36DC-CFE7-E692-A7FE3FFF5B89}"/>
              </a:ext>
            </a:extLst>
          </p:cNvPr>
          <p:cNvCxnSpPr>
            <a:cxnSpLocks/>
          </p:cNvCxnSpPr>
          <p:nvPr/>
        </p:nvCxnSpPr>
        <p:spPr>
          <a:xfrm flipH="1">
            <a:off x="4237459" y="5140919"/>
            <a:ext cx="1" cy="225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5791D3E-5C04-E94F-EE61-586C28182D1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274523" y="5648690"/>
            <a:ext cx="117460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F190F74-DA24-EB9B-347B-562D71A29F14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486192" y="5130756"/>
            <a:ext cx="0" cy="2255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B2CC72E-5844-A51A-6548-7810D910EBB2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7486192" y="4320434"/>
            <a:ext cx="0" cy="2255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215127D-D753-6253-8884-59651548DD9E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H="1" flipV="1">
            <a:off x="7486190" y="3510111"/>
            <a:ext cx="2" cy="2255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1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819182" y="618568"/>
            <a:ext cx="831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各模块函数介绍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FFF593C-8AC7-AC47-7809-70C9864E2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82" y="1170231"/>
            <a:ext cx="7163110" cy="26314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getPageList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(year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month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day):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url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'http://paper.people.com.cn/rmrb/html/'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year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'-'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month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day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'/nbs.D110000renmrb_01.htm'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html = fetchUrl(url)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bsobj = bs4.BeautifulSoup(html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'html.parser'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temp = bsobj.find(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'div'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JetBrains Mono"/>
              </a:rPr>
              <a:t>attrs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={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'id'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'pageList'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temp: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pageList = temp.ul.find_all(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'div'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JetBrains Mono"/>
              </a:rPr>
              <a:t>attrs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={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'class'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'right_title-name'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else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pageList = bsobj.find(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'div'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JetBrains Mono"/>
              </a:rPr>
              <a:t>attrs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={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'class'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'swiper-container'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}).find_all(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'div'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JetBrains Mono"/>
              </a:rPr>
              <a:t>attrs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={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'class'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'swiper-slide'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linkList = []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page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pageList: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link = page.a[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"href"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]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url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'http://paper.people.com.cn/rmrb/html/'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year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'-'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month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day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link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linkList.append(url)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linkList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9EC94-1A72-C625-6C78-9FF8EB8A3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8" t="15048" b="36408"/>
          <a:stretch/>
        </p:blipFill>
        <p:spPr>
          <a:xfrm>
            <a:off x="819182" y="3801721"/>
            <a:ext cx="7645400" cy="275410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76C0311-89B2-AA7B-6B56-45CC654B1689}"/>
              </a:ext>
            </a:extLst>
          </p:cNvPr>
          <p:cNvSpPr/>
          <p:nvPr/>
        </p:nvSpPr>
        <p:spPr>
          <a:xfrm>
            <a:off x="5724448" y="5257800"/>
            <a:ext cx="2629118" cy="4299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0E043B-11CF-5039-5A43-3FC6DE7B6DA7}"/>
              </a:ext>
            </a:extLst>
          </p:cNvPr>
          <p:cNvSpPr/>
          <p:nvPr/>
        </p:nvSpPr>
        <p:spPr>
          <a:xfrm>
            <a:off x="819182" y="4643516"/>
            <a:ext cx="4108418" cy="14143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1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04A5140-C705-F966-9D72-9C69FF715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7" t="34466" b="27865"/>
          <a:stretch/>
        </p:blipFill>
        <p:spPr>
          <a:xfrm>
            <a:off x="727030" y="4274987"/>
            <a:ext cx="7626318" cy="21380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819182" y="618568"/>
            <a:ext cx="831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各模块函数介绍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6C0311-89B2-AA7B-6B56-45CC654B1689}"/>
              </a:ext>
            </a:extLst>
          </p:cNvPr>
          <p:cNvSpPr/>
          <p:nvPr/>
        </p:nvSpPr>
        <p:spPr>
          <a:xfrm>
            <a:off x="819182" y="5439672"/>
            <a:ext cx="2629118" cy="4299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9A96C61-31DA-CA1F-F908-C529A6C8F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82" y="1203343"/>
            <a:ext cx="6096000" cy="297004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getTitleList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(year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month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day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pageUrl):</a:t>
            </a:r>
            <a:endParaRPr lang="en-US" altLang="zh-CN" sz="1100" dirty="0">
              <a:solidFill>
                <a:srgbClr val="A9B7C6"/>
              </a:solidFill>
              <a:latin typeface="Arial Unicode MS" panose="020B0604020202020204" pitchFamily="34" charset="-122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html = fetchUrl(pageUrl)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bsobj = bs4.BeautifulSoup(html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'html.parser'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temp = bsobj.find(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'div'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JetBrains Mono"/>
              </a:rPr>
              <a:t>attrs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={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'id'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'titleList'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temp: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titleList = temp.ul.find_all(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'li'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else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titleList = bsobj.find(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'ul'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JetBrains Mono"/>
              </a:rPr>
              <a:t>attrs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={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'class'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'news-list'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}).find_all(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'li'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linkList = []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title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titleList: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tempList = title.find_all(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'a'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temp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tempList: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link = temp[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"href"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]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'nw.D110000renmrb'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link: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  url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'http://paper.people.com.cn/rmrb/html/'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year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'-'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month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day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link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      linkList.append(url)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linkList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D6AAEE-46A6-6781-89BC-BC280040A2D6}"/>
              </a:ext>
            </a:extLst>
          </p:cNvPr>
          <p:cNvSpPr/>
          <p:nvPr/>
        </p:nvSpPr>
        <p:spPr>
          <a:xfrm>
            <a:off x="5378482" y="4543177"/>
            <a:ext cx="2876518" cy="651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6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819182" y="618568"/>
            <a:ext cx="831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各模块函数介绍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166B3C-7B40-59CA-FAB9-07D38F0D1936}"/>
              </a:ext>
            </a:extLst>
          </p:cNvPr>
          <p:cNvSpPr txBox="1"/>
          <p:nvPr/>
        </p:nvSpPr>
        <p:spPr>
          <a:xfrm>
            <a:off x="6377090" y="4925910"/>
            <a:ext cx="5020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获取日期列表 </a:t>
            </a:r>
            <a:endParaRPr lang="en-US" altLang="zh-CN" dirty="0"/>
          </a:p>
          <a:p>
            <a:r>
              <a:rPr lang="en-US" altLang="zh-CN" dirty="0"/>
              <a:t>param start: </a:t>
            </a:r>
            <a:r>
              <a:rPr lang="zh-CN" altLang="en-US" dirty="0"/>
              <a:t>开始日期 </a:t>
            </a:r>
            <a:endParaRPr lang="en-US" altLang="zh-CN" dirty="0"/>
          </a:p>
          <a:p>
            <a:r>
              <a:rPr lang="en-US" altLang="zh-CN" dirty="0"/>
              <a:t>param end: </a:t>
            </a:r>
            <a:r>
              <a:rPr lang="zh-CN" altLang="en-US" dirty="0"/>
              <a:t>结束日期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DA9FC2E-BE38-5361-E1DD-D92FBE28E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7090" y="1462739"/>
            <a:ext cx="4328080" cy="2616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saveFile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(content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path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filename):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B6C15A5-52F0-C586-994A-422FA7B3B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7090" y="2914544"/>
            <a:ext cx="4323006" cy="2616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download_rmrb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(year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month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day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destdir):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BE04D44-D267-4688-F8E4-AB21BA429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7090" y="4597166"/>
            <a:ext cx="4323006" cy="2616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get_date_list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(beginDate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endDate):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A7D894-3378-BBC3-53E3-5473CFD04240}"/>
              </a:ext>
            </a:extLst>
          </p:cNvPr>
          <p:cNvSpPr txBox="1"/>
          <p:nvPr/>
        </p:nvSpPr>
        <p:spPr>
          <a:xfrm>
            <a:off x="6377090" y="1857781"/>
            <a:ext cx="48598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功能</a:t>
            </a:r>
            <a:r>
              <a:rPr lang="zh-CN" altLang="en-US" dirty="0"/>
              <a:t>：将文章内容 </a:t>
            </a:r>
            <a:r>
              <a:rPr lang="en-US" altLang="zh-CN" dirty="0"/>
              <a:t>content </a:t>
            </a:r>
            <a:r>
              <a:rPr lang="zh-CN" altLang="en-US" dirty="0"/>
              <a:t>保存到本地文件中 </a:t>
            </a:r>
            <a:endParaRPr lang="en-US" altLang="zh-CN" dirty="0"/>
          </a:p>
          <a:p>
            <a:r>
              <a:rPr lang="zh-CN" altLang="en-US" b="1" dirty="0"/>
              <a:t>参数</a:t>
            </a:r>
            <a:r>
              <a:rPr lang="zh-CN" altLang="en-US" dirty="0"/>
              <a:t>：要保存的内容，路径，文件名 </a:t>
            </a:r>
            <a:endParaRPr lang="en-US" altLang="zh-CN" dirty="0"/>
          </a:p>
          <a:p>
            <a:r>
              <a:rPr lang="zh-CN" altLang="en-US" dirty="0"/>
              <a:t>如果没有该文件夹，则自动生成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88D00D-9144-6EC4-099F-6B4829A330AC}"/>
              </a:ext>
            </a:extLst>
          </p:cNvPr>
          <p:cNvSpPr txBox="1"/>
          <p:nvPr/>
        </p:nvSpPr>
        <p:spPr>
          <a:xfrm>
            <a:off x="6377090" y="3219779"/>
            <a:ext cx="4859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功能</a:t>
            </a:r>
            <a:r>
              <a:rPr lang="zh-CN" altLang="en-US" dirty="0"/>
              <a:t>：爬取</a:t>
            </a:r>
            <a:r>
              <a:rPr lang="en-US" altLang="zh-CN" dirty="0"/>
              <a:t>《</a:t>
            </a:r>
            <a:r>
              <a:rPr lang="zh-CN" altLang="en-US" dirty="0"/>
              <a:t>人民日报</a:t>
            </a:r>
            <a:r>
              <a:rPr lang="en-US" altLang="zh-CN" dirty="0"/>
              <a:t>》</a:t>
            </a:r>
            <a:r>
              <a:rPr lang="zh-CN" altLang="en-US" dirty="0"/>
              <a:t>网站的新闻内容，并保存在指定目录下 </a:t>
            </a:r>
            <a:endParaRPr lang="en-US" altLang="zh-CN" dirty="0"/>
          </a:p>
          <a:p>
            <a:r>
              <a:rPr lang="zh-CN" altLang="en-US" b="1" dirty="0"/>
              <a:t>参数</a:t>
            </a:r>
            <a:r>
              <a:rPr lang="zh-CN" altLang="en-US" dirty="0"/>
              <a:t>：年，月，日，文件保存的根目录 </a:t>
            </a:r>
            <a:endParaRPr lang="en-US" altLang="zh-CN" dirty="0"/>
          </a:p>
          <a:p>
            <a:r>
              <a:rPr lang="zh-CN" altLang="en-US" dirty="0"/>
              <a:t>然后保存文件到本地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829D34-CC1F-D9C1-2B63-5AF0BF2D1E56}"/>
              </a:ext>
            </a:extLst>
          </p:cNvPr>
          <p:cNvSpPr txBox="1"/>
          <p:nvPr/>
        </p:nvSpPr>
        <p:spPr>
          <a:xfrm>
            <a:off x="623060" y="4653478"/>
            <a:ext cx="4946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功能</a:t>
            </a:r>
            <a:r>
              <a:rPr lang="zh-CN" altLang="en-US" dirty="0"/>
              <a:t>：访问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的网页，获取网页内容并返回 </a:t>
            </a:r>
            <a:endParaRPr lang="en-US" altLang="zh-CN" dirty="0"/>
          </a:p>
          <a:p>
            <a:r>
              <a:rPr lang="zh-CN" altLang="en-US" b="1" dirty="0"/>
              <a:t>参数</a:t>
            </a:r>
            <a:r>
              <a:rPr lang="zh-CN" altLang="en-US" dirty="0"/>
              <a:t>：目标网页的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</a:p>
          <a:p>
            <a:r>
              <a:rPr lang="zh-CN" altLang="en-US" b="1" dirty="0"/>
              <a:t>返回</a:t>
            </a:r>
            <a:r>
              <a:rPr lang="zh-CN" altLang="en-US" dirty="0"/>
              <a:t>：目标网页的 </a:t>
            </a:r>
            <a:r>
              <a:rPr lang="en-US" altLang="zh-CN" dirty="0"/>
              <a:t>html </a:t>
            </a:r>
            <a:r>
              <a:rPr lang="zh-CN" altLang="en-US" dirty="0"/>
              <a:t>内容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16AA2EAC-9324-55F2-3383-995A50F9A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60" y="1458863"/>
            <a:ext cx="5227157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fetchUrl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(url):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功能：访问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url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的网页，获取网页内容并返回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参数：目标网页的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url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返回：目标网页的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html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内容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headers = {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'accept'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'text/html,application/xhtml+xml,application/xml;q=0.9,image/webp,image/apng,*/*;q=0.8'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'user-agent'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'Mozilla/5.0 (Windows NT 10.0; WOW64) AppleWebKit/537.36 (KHTML, like Gecko) Chrome/68.0.3440.106 Safari/537.36'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r = requests.get(url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JetBrains Mono"/>
              </a:rPr>
              <a:t>headers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=headers)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r.raise_for_status()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r.encoding = r.apparent_encoding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返回：目标网页的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html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内容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r.text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9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819182" y="618568"/>
            <a:ext cx="8313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各模块函数介绍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50E74BB-49DD-EF4B-8715-BDB3A48E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882" y="1204262"/>
            <a:ext cx="9036606" cy="21236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34" charset="-122"/>
                <a:ea typeface="JetBrains Mono"/>
              </a:rPr>
              <a:t>getContent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(html):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bsobj = bs4.BeautifulSoup(html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'html.parser'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获取文章 标题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title = bsobj.h3.text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\n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bsobj.h1.text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\n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bsobj.h2.text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\n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获取文章 内容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pList = bsobj.find(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'div'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JetBrains Mono"/>
              </a:rPr>
              <a:t>attrs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={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'id'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'ozoom'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}).find_all(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'p'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content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''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p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pList: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content += p.text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\n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    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返回结果 标题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+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内容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resp = title + content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return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resp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DEB2E1-381C-C72E-08F7-06E182F06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882" y="3429520"/>
            <a:ext cx="9036606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主函数：程序入口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__name__ ==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'__main__'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输入起止日期，爬取之间的新闻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print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'---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文章爬取系统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---'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beginDate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input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请输入开始日期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格式如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20220706):'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endDate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input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请输入结束日期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格式如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20220706):'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data = get_date_list(beginDate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endDate)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in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data: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year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str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(d.year)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month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str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(d.month)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d.month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10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else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'0'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str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(d.month)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day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str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(d.day)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if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d.day &gt;=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JetBrains Mono"/>
              </a:rPr>
              <a:t>10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else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'0'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str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(d.day)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#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爬取后文章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统一存到这个文件夹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34" charset="-122"/>
                <a:ea typeface="JetBrains Mono"/>
              </a:rPr>
              <a:t>,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没有会自动创建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destdir =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"./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人民日报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"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download_rmrb(year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month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day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,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destdir)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print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'---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文章爬取系统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---'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print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爬取文章完成！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"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print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爬取文章时间为：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year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month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'/'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+ day +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的文章已成功写入文件夹中！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b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JetBrains Mono"/>
              </a:rPr>
              <a:t>print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(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'---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文章爬取系统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34" charset="-122"/>
                <a:ea typeface="JetBrains Mono"/>
              </a:rPr>
              <a:t>---'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)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29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91CC0-6D60-B58E-D32D-DAC4E8E93778}"/>
              </a:ext>
            </a:extLst>
          </p:cNvPr>
          <p:cNvSpPr txBox="1"/>
          <p:nvPr/>
        </p:nvSpPr>
        <p:spPr>
          <a:xfrm>
            <a:off x="3751384" y="2543017"/>
            <a:ext cx="46892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</a:rPr>
              <a:t>3 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</a:rPr>
              <a:t>结果分析</a:t>
            </a:r>
          </a:p>
        </p:txBody>
      </p:sp>
    </p:spTree>
    <p:extLst>
      <p:ext uri="{BB962C8B-B14F-4D97-AF65-F5344CB8AC3E}">
        <p14:creationId xmlns:p14="http://schemas.microsoft.com/office/powerpoint/2010/main" val="2669466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6A28A4-6B4A-6441-157D-D3858CB7D5F5}"/>
              </a:ext>
            </a:extLst>
          </p:cNvPr>
          <p:cNvSpPr txBox="1"/>
          <p:nvPr/>
        </p:nvSpPr>
        <p:spPr>
          <a:xfrm>
            <a:off x="1385540" y="857974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输入爬取文章的开始和截至日期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4BF407-8EBC-5B7E-022A-F267EA80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22" y="1319639"/>
            <a:ext cx="5987599" cy="19877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EACA55-7817-880F-D533-0A67F1CBD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322" y="3891703"/>
            <a:ext cx="5519854" cy="21907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6E2F46-4323-FE76-0FBD-A5A5F392CB6B}"/>
              </a:ext>
            </a:extLst>
          </p:cNvPr>
          <p:cNvSpPr txBox="1"/>
          <p:nvPr/>
        </p:nvSpPr>
        <p:spPr>
          <a:xfrm>
            <a:off x="1385540" y="3368706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爬取结束后程序自动结束，并保存爬取内容</a:t>
            </a:r>
          </a:p>
        </p:txBody>
      </p:sp>
    </p:spTree>
    <p:extLst>
      <p:ext uri="{BB962C8B-B14F-4D97-AF65-F5344CB8AC3E}">
        <p14:creationId xmlns:p14="http://schemas.microsoft.com/office/powerpoint/2010/main" val="309016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1069729" y="1547446"/>
            <a:ext cx="1485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</a:rPr>
              <a:t>目录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B91CC0-6D60-B58E-D32D-DAC4E8E93778}"/>
              </a:ext>
            </a:extLst>
          </p:cNvPr>
          <p:cNvSpPr txBox="1"/>
          <p:nvPr/>
        </p:nvSpPr>
        <p:spPr>
          <a:xfrm>
            <a:off x="1406769" y="2606808"/>
            <a:ext cx="46892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 爬虫原理介绍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70878B-451A-54B3-A314-435650DCF441}"/>
              </a:ext>
            </a:extLst>
          </p:cNvPr>
          <p:cNvSpPr txBox="1"/>
          <p:nvPr/>
        </p:nvSpPr>
        <p:spPr>
          <a:xfrm>
            <a:off x="1418494" y="3481504"/>
            <a:ext cx="381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2 </a:t>
            </a:r>
            <a:r>
              <a:rPr lang="zh-CN" altLang="en-US" sz="3200" dirty="0"/>
              <a:t>爬虫实践应用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0A41B1-F43F-782B-DBDF-A592DE4F7FB8}"/>
              </a:ext>
            </a:extLst>
          </p:cNvPr>
          <p:cNvSpPr txBox="1"/>
          <p:nvPr/>
        </p:nvSpPr>
        <p:spPr>
          <a:xfrm>
            <a:off x="1418494" y="4356200"/>
            <a:ext cx="381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3 </a:t>
            </a:r>
            <a:r>
              <a:rPr lang="zh-CN" altLang="en-US" sz="3200" dirty="0"/>
              <a:t>结果分析</a:t>
            </a:r>
          </a:p>
        </p:txBody>
      </p:sp>
    </p:spTree>
    <p:extLst>
      <p:ext uri="{BB962C8B-B14F-4D97-AF65-F5344CB8AC3E}">
        <p14:creationId xmlns:p14="http://schemas.microsoft.com/office/powerpoint/2010/main" val="3791449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729082-FF1F-0167-30FA-CFBBE7488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81" y="1484721"/>
            <a:ext cx="8937056" cy="43810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ECB5F6-1229-5489-5CB9-CFB2E67613A6}"/>
              </a:ext>
            </a:extLst>
          </p:cNvPr>
          <p:cNvSpPr txBox="1"/>
          <p:nvPr/>
        </p:nvSpPr>
        <p:spPr>
          <a:xfrm>
            <a:off x="894887" y="902579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爬取到的内容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339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91CC0-6D60-B58E-D32D-DAC4E8E93778}"/>
              </a:ext>
            </a:extLst>
          </p:cNvPr>
          <p:cNvSpPr txBox="1"/>
          <p:nvPr/>
        </p:nvSpPr>
        <p:spPr>
          <a:xfrm>
            <a:off x="3751384" y="3013501"/>
            <a:ext cx="4689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accent1">
                    <a:lumMod val="75000"/>
                  </a:schemeClr>
                </a:solidFill>
              </a:rPr>
              <a:t>感 谢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99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91CC0-6D60-B58E-D32D-DAC4E8E93778}"/>
              </a:ext>
            </a:extLst>
          </p:cNvPr>
          <p:cNvSpPr txBox="1"/>
          <p:nvPr/>
        </p:nvSpPr>
        <p:spPr>
          <a:xfrm>
            <a:off x="3751384" y="2367171"/>
            <a:ext cx="46892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</a:rPr>
              <a:t>1 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</a:rPr>
              <a:t>爬虫介绍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DAF6D6-9C44-2545-2EED-F17CC13D0C7D}"/>
              </a:ext>
            </a:extLst>
          </p:cNvPr>
          <p:cNvSpPr txBox="1"/>
          <p:nvPr/>
        </p:nvSpPr>
        <p:spPr>
          <a:xfrm>
            <a:off x="6095999" y="3198169"/>
            <a:ext cx="4689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——</a:t>
            </a:r>
            <a:r>
              <a:rPr lang="zh-CN" altLang="en-US" sz="2800" dirty="0"/>
              <a:t>流程、原理</a:t>
            </a:r>
          </a:p>
        </p:txBody>
      </p:sp>
    </p:spTree>
    <p:extLst>
      <p:ext uri="{BB962C8B-B14F-4D97-AF65-F5344CB8AC3E}">
        <p14:creationId xmlns:p14="http://schemas.microsoft.com/office/powerpoint/2010/main" val="188783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402304-8E69-0520-535E-2E5074C89C69}"/>
              </a:ext>
            </a:extLst>
          </p:cNvPr>
          <p:cNvSpPr txBox="1"/>
          <p:nvPr/>
        </p:nvSpPr>
        <p:spPr>
          <a:xfrm>
            <a:off x="939144" y="1328545"/>
            <a:ext cx="3329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什么是爬虫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63AEBC-FB92-673A-0764-A49F858EB915}"/>
              </a:ext>
            </a:extLst>
          </p:cNvPr>
          <p:cNvSpPr txBox="1"/>
          <p:nvPr/>
        </p:nvSpPr>
        <p:spPr>
          <a:xfrm>
            <a:off x="1267390" y="2067098"/>
            <a:ext cx="9428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effectLst/>
                <a:latin typeface="-apple-system"/>
              </a:rPr>
              <a:t>爬虫，是一种按照一定的规则，自动地抓取互联网信息的程序或者脚本。</a:t>
            </a:r>
            <a:endParaRPr lang="zh-CN" altLang="en-US" sz="2400" b="0" i="0" dirty="0"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967795-CDF8-3C80-4708-FF21F9514D02}"/>
              </a:ext>
            </a:extLst>
          </p:cNvPr>
          <p:cNvSpPr txBox="1"/>
          <p:nvPr/>
        </p:nvSpPr>
        <p:spPr>
          <a:xfrm>
            <a:off x="1267390" y="3051873"/>
            <a:ext cx="9657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effectLst/>
                <a:latin typeface="-apple-system"/>
              </a:rPr>
              <a:t>爬虫像浏览器一样向服务器发送请求，拿到服务器返回的数据后，根据我们自己设定的规则去获取需要的数据，数据处理完成后再将数据保存起来。简单地说，爬虫就是模拟浏览器的行为，从而获取网站的数据。</a:t>
            </a:r>
          </a:p>
        </p:txBody>
      </p:sp>
    </p:spTree>
    <p:extLst>
      <p:ext uri="{BB962C8B-B14F-4D97-AF65-F5344CB8AC3E}">
        <p14:creationId xmlns:p14="http://schemas.microsoft.com/office/powerpoint/2010/main" val="2829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CA3F8D-159B-BB85-A370-2748730987B3}"/>
              </a:ext>
            </a:extLst>
          </p:cNvPr>
          <p:cNvSpPr txBox="1"/>
          <p:nvPr/>
        </p:nvSpPr>
        <p:spPr>
          <a:xfrm>
            <a:off x="1042376" y="796445"/>
            <a:ext cx="3329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爬虫的基本流程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44DCE8-B3D6-96DE-5919-9D26568F80EB}"/>
              </a:ext>
            </a:extLst>
          </p:cNvPr>
          <p:cNvSpPr txBox="1"/>
          <p:nvPr/>
        </p:nvSpPr>
        <p:spPr>
          <a:xfrm>
            <a:off x="1300284" y="1487453"/>
            <a:ext cx="376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b="1" i="0" dirty="0">
                <a:effectLst/>
              </a:rPr>
              <a:t>发送请求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57DF31-ACBD-CEC6-40D6-B5523B7BFE2D}"/>
              </a:ext>
            </a:extLst>
          </p:cNvPr>
          <p:cNvSpPr txBox="1"/>
          <p:nvPr/>
        </p:nvSpPr>
        <p:spPr>
          <a:xfrm>
            <a:off x="1675421" y="1949118"/>
            <a:ext cx="9390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bg1">
                  <a:lumMod val="50000"/>
                </a:schemeClr>
              </a:buClr>
            </a:pPr>
            <a:r>
              <a:rPr lang="zh-CN" altLang="en-US" sz="2000" b="0" i="0" dirty="0">
                <a:effectLst/>
                <a:latin typeface="-apple-system"/>
              </a:rPr>
              <a:t>爬虫首先要做的工作就是获取网页，这里就是获取网页的源代码。即我们向目标站点发送一个</a:t>
            </a:r>
            <a:r>
              <a:rPr lang="en-US" altLang="zh-CN" sz="2000" b="0" i="0" dirty="0">
                <a:effectLst/>
                <a:latin typeface="-apple-system"/>
              </a:rPr>
              <a:t>Request</a:t>
            </a:r>
            <a:r>
              <a:rPr lang="zh-CN" altLang="en-US" sz="2000" dirty="0">
                <a:latin typeface="-apple-system"/>
              </a:rPr>
              <a:t>，这个过程类似于用浏览器访问一个网页。</a:t>
            </a:r>
            <a:endParaRPr lang="zh-CN" altLang="en-US" sz="2000" b="0" i="0" dirty="0">
              <a:effectLst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C24E84-45C9-5ABD-6BC9-3AC596E9DC9B}"/>
              </a:ext>
            </a:extLst>
          </p:cNvPr>
          <p:cNvSpPr txBox="1"/>
          <p:nvPr/>
        </p:nvSpPr>
        <p:spPr>
          <a:xfrm>
            <a:off x="1300284" y="2756319"/>
            <a:ext cx="376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获取响应内容</a:t>
            </a:r>
            <a:endParaRPr lang="zh-CN" altLang="en-US" sz="2400" b="1" i="0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E0B32C-74F5-939B-9D59-BEF1A1AA5D53}"/>
              </a:ext>
            </a:extLst>
          </p:cNvPr>
          <p:cNvSpPr txBox="1"/>
          <p:nvPr/>
        </p:nvSpPr>
        <p:spPr>
          <a:xfrm>
            <a:off x="1675421" y="3217984"/>
            <a:ext cx="9390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000" b="0" i="0" dirty="0">
                <a:effectLst/>
                <a:latin typeface="-apple-system"/>
              </a:rPr>
              <a:t>若服务器能正常响应，我们会得到一个</a:t>
            </a:r>
            <a:r>
              <a:rPr lang="en-US" altLang="zh-CN" sz="2000" b="0" i="0" dirty="0">
                <a:effectLst/>
                <a:latin typeface="-apple-system"/>
              </a:rPr>
              <a:t>Response</a:t>
            </a:r>
            <a:r>
              <a:rPr lang="zh-CN" altLang="en-US" sz="2000" b="0" i="0" dirty="0">
                <a:effectLst/>
                <a:latin typeface="-apple-system"/>
              </a:rPr>
              <a:t>，</a:t>
            </a:r>
            <a:r>
              <a:rPr lang="en-US" altLang="zh-CN" sz="2000" b="0" i="0" dirty="0">
                <a:effectLst/>
                <a:latin typeface="-apple-system"/>
              </a:rPr>
              <a:t>Response</a:t>
            </a:r>
            <a:r>
              <a:rPr lang="zh-CN" altLang="en-US" sz="2000" b="0" i="0" dirty="0">
                <a:effectLst/>
                <a:latin typeface="-apple-system"/>
              </a:rPr>
              <a:t>的内容便是所要获取的内容，类型可能有</a:t>
            </a:r>
            <a:r>
              <a:rPr lang="en-US" altLang="zh-CN" sz="2000" b="0" i="0" dirty="0">
                <a:effectLst/>
                <a:latin typeface="-apple-system"/>
              </a:rPr>
              <a:t>HTML</a:t>
            </a:r>
            <a:r>
              <a:rPr lang="zh-CN" altLang="en-US" sz="2000" b="0" i="0" dirty="0">
                <a:effectLst/>
                <a:latin typeface="-apple-system"/>
              </a:rPr>
              <a:t>、</a:t>
            </a:r>
            <a:r>
              <a:rPr lang="en-US" altLang="zh-CN" sz="2000" b="0" i="0" dirty="0">
                <a:effectLst/>
                <a:latin typeface="-apple-system"/>
              </a:rPr>
              <a:t>Json</a:t>
            </a:r>
            <a:r>
              <a:rPr lang="zh-CN" altLang="en-US" sz="2000" b="0" i="0" dirty="0">
                <a:effectLst/>
                <a:latin typeface="-apple-system"/>
              </a:rPr>
              <a:t>字符串、二进制数据等类型。</a:t>
            </a:r>
            <a:endParaRPr lang="zh-CN" altLang="en-US" sz="2000" b="0" i="0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8E334D-FDB9-BF72-2A0C-9B8D9FC7ECBE}"/>
              </a:ext>
            </a:extLst>
          </p:cNvPr>
          <p:cNvSpPr txBox="1"/>
          <p:nvPr/>
        </p:nvSpPr>
        <p:spPr>
          <a:xfrm>
            <a:off x="1300284" y="4025185"/>
            <a:ext cx="376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解析内容</a:t>
            </a:r>
            <a:endParaRPr lang="zh-CN" altLang="en-US" sz="2400" b="1" i="0" dirty="0">
              <a:effectLst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FF799-DFD8-472A-146D-5A3D7FB09FF3}"/>
              </a:ext>
            </a:extLst>
          </p:cNvPr>
          <p:cNvSpPr txBox="1"/>
          <p:nvPr/>
        </p:nvSpPr>
        <p:spPr>
          <a:xfrm>
            <a:off x="1675421" y="4486850"/>
            <a:ext cx="9390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000" b="0" i="0" dirty="0">
                <a:effectLst/>
                <a:latin typeface="-apple-system"/>
              </a:rPr>
              <a:t>这一步主要是分析网页源代码，从中提取我们想要的具体数据。</a:t>
            </a:r>
            <a:endParaRPr lang="zh-CN" altLang="en-US" sz="2000" b="0" i="0" dirty="0">
              <a:effectLst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E3EB45-DB1F-7A1C-ABD2-39F86EAD0E7F}"/>
              </a:ext>
            </a:extLst>
          </p:cNvPr>
          <p:cNvSpPr txBox="1"/>
          <p:nvPr/>
        </p:nvSpPr>
        <p:spPr>
          <a:xfrm>
            <a:off x="1300284" y="4986275"/>
            <a:ext cx="376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保存数据</a:t>
            </a:r>
            <a:endParaRPr lang="zh-CN" altLang="en-US" sz="2400" b="1" i="0" dirty="0"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66EF84-74BD-75E0-9D5E-90B2D122C933}"/>
              </a:ext>
            </a:extLst>
          </p:cNvPr>
          <p:cNvSpPr txBox="1"/>
          <p:nvPr/>
        </p:nvSpPr>
        <p:spPr>
          <a:xfrm>
            <a:off x="1675421" y="5447940"/>
            <a:ext cx="9390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000" b="0" i="0" dirty="0">
                <a:effectLst/>
                <a:latin typeface="-apple-system"/>
              </a:rPr>
              <a:t>保存的方式可以是把数据存为文本，也可以把数据保存到数据库，或保存为特定的</a:t>
            </a:r>
            <a:r>
              <a:rPr lang="en-US" altLang="zh-CN" sz="2000" b="0" i="0" dirty="0">
                <a:effectLst/>
                <a:latin typeface="-apple-system"/>
              </a:rPr>
              <a:t>jpg</a:t>
            </a:r>
            <a:r>
              <a:rPr lang="zh-CN" altLang="en-US" sz="2000" b="0" i="0" dirty="0">
                <a:effectLst/>
                <a:latin typeface="-apple-system"/>
              </a:rPr>
              <a:t>，</a:t>
            </a:r>
            <a:r>
              <a:rPr lang="en-US" altLang="zh-CN" sz="2000" b="0" i="0" dirty="0">
                <a:effectLst/>
                <a:latin typeface="-apple-system"/>
              </a:rPr>
              <a:t>mp4</a:t>
            </a:r>
            <a:r>
              <a:rPr lang="zh-CN" altLang="en-US" sz="2000" b="0" i="0" dirty="0">
                <a:effectLst/>
                <a:latin typeface="-apple-system"/>
              </a:rPr>
              <a:t>等文件，这相当于我们在浏览网页时下载了网页上的图片和视频。</a:t>
            </a:r>
            <a:endParaRPr lang="zh-CN" altLang="en-US" sz="2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644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CA3F8D-159B-BB85-A370-2748730987B3}"/>
              </a:ext>
            </a:extLst>
          </p:cNvPr>
          <p:cNvSpPr txBox="1"/>
          <p:nvPr/>
        </p:nvSpPr>
        <p:spPr>
          <a:xfrm>
            <a:off x="1016975" y="841123"/>
            <a:ext cx="4520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Request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1F126D-A148-CE34-9DF7-1DC3F6F4BEA9}"/>
              </a:ext>
            </a:extLst>
          </p:cNvPr>
          <p:cNvSpPr txBox="1"/>
          <p:nvPr/>
        </p:nvSpPr>
        <p:spPr>
          <a:xfrm>
            <a:off x="1089023" y="1450826"/>
            <a:ext cx="99187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浏览器发送信息给网址所在服务器，这个过程就叫</a:t>
            </a:r>
            <a:r>
              <a:rPr lang="en-US" altLang="zh-CN" sz="2400" dirty="0">
                <a:latin typeface="+mn-ea"/>
              </a:rPr>
              <a:t>HTTP Request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FE2E40-7196-4932-D64C-58F82DB743AD}"/>
              </a:ext>
            </a:extLst>
          </p:cNvPr>
          <p:cNvSpPr txBox="1"/>
          <p:nvPr/>
        </p:nvSpPr>
        <p:spPr>
          <a:xfrm>
            <a:off x="1089023" y="1962275"/>
            <a:ext cx="9569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请求方式包括</a:t>
            </a:r>
            <a:r>
              <a:rPr lang="en-US" altLang="zh-CN" sz="2400" dirty="0">
                <a:latin typeface="+mn-ea"/>
              </a:rPr>
              <a:t>GET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POST</a:t>
            </a:r>
            <a:r>
              <a:rPr lang="zh-CN" altLang="en-US" sz="2400" dirty="0">
                <a:latin typeface="+mn-ea"/>
              </a:rPr>
              <a:t>，另外还有</a:t>
            </a:r>
            <a:r>
              <a:rPr lang="en-US" altLang="zh-CN" sz="2400" dirty="0">
                <a:latin typeface="+mn-ea"/>
              </a:rPr>
              <a:t>HEAD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PUT</a:t>
            </a:r>
            <a:r>
              <a:rPr lang="zh-CN" altLang="en-US" sz="2400" dirty="0">
                <a:latin typeface="+mn-ea"/>
              </a:rPr>
              <a:t>、</a:t>
            </a:r>
            <a:r>
              <a:rPr lang="en-US" altLang="zh-CN" sz="2400" dirty="0">
                <a:latin typeface="+mn-ea"/>
              </a:rPr>
              <a:t>DELETE</a:t>
            </a:r>
            <a:r>
              <a:rPr lang="zh-CN" altLang="en-US" sz="2400" dirty="0">
                <a:latin typeface="+mn-ea"/>
              </a:rPr>
              <a:t>等，</a:t>
            </a:r>
            <a:r>
              <a:rPr lang="en-US" altLang="zh-CN" sz="2400" dirty="0">
                <a:latin typeface="+mn-ea"/>
              </a:rPr>
              <a:t>GET</a:t>
            </a:r>
            <a:r>
              <a:rPr lang="zh-CN" altLang="en-US" sz="2400" dirty="0">
                <a:latin typeface="+mn-ea"/>
              </a:rPr>
              <a:t>请求参数会显示在</a:t>
            </a:r>
            <a:r>
              <a:rPr lang="en-US" altLang="zh-CN" sz="2400" dirty="0">
                <a:latin typeface="+mn-ea"/>
              </a:rPr>
              <a:t>URL</a:t>
            </a:r>
            <a:r>
              <a:rPr lang="zh-CN" altLang="en-US" sz="2400" dirty="0">
                <a:latin typeface="+mn-ea"/>
              </a:rPr>
              <a:t>链接后面，</a:t>
            </a:r>
            <a:r>
              <a:rPr lang="en-US" altLang="zh-CN" sz="2400" dirty="0">
                <a:latin typeface="+mn-ea"/>
              </a:rPr>
              <a:t>POST</a:t>
            </a:r>
            <a:r>
              <a:rPr lang="zh-CN" altLang="en-US" sz="2400" dirty="0">
                <a:latin typeface="+mn-ea"/>
              </a:rPr>
              <a:t>请求参数会放在</a:t>
            </a:r>
            <a:r>
              <a:rPr lang="en-US" altLang="zh-CN" sz="2400" dirty="0">
                <a:latin typeface="+mn-ea"/>
              </a:rPr>
              <a:t>Request</a:t>
            </a:r>
            <a:r>
              <a:rPr lang="zh-CN" altLang="en-US" sz="2400" dirty="0">
                <a:latin typeface="+mn-ea"/>
              </a:rPr>
              <a:t>内，不会出现在</a:t>
            </a:r>
            <a:r>
              <a:rPr lang="en-US" altLang="zh-CN" sz="2400" dirty="0">
                <a:latin typeface="+mn-ea"/>
              </a:rPr>
              <a:t>URL</a:t>
            </a:r>
            <a:r>
              <a:rPr lang="zh-CN" altLang="en-US" sz="2400" dirty="0">
                <a:latin typeface="+mn-ea"/>
              </a:rPr>
              <a:t>链接后。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B1234A-C0E0-4B44-B9A5-905E8065126D}"/>
              </a:ext>
            </a:extLst>
          </p:cNvPr>
          <p:cNvSpPr txBox="1"/>
          <p:nvPr/>
        </p:nvSpPr>
        <p:spPr>
          <a:xfrm>
            <a:off x="1010626" y="321238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Response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EAF2C1-D21E-F0D4-C0CA-E1B64F9BF165}"/>
              </a:ext>
            </a:extLst>
          </p:cNvPr>
          <p:cNvSpPr txBox="1"/>
          <p:nvPr/>
        </p:nvSpPr>
        <p:spPr>
          <a:xfrm>
            <a:off x="1089023" y="3914811"/>
            <a:ext cx="8547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服务器受到浏览器发送的信息后，根据信息内容把消息回传给浏览器，这个过程叫</a:t>
            </a:r>
            <a:r>
              <a:rPr lang="en-US" altLang="zh-CN" sz="2400" dirty="0">
                <a:latin typeface="+mn-ea"/>
              </a:rPr>
              <a:t>HTTP Response</a:t>
            </a:r>
            <a:r>
              <a:rPr lang="zh-CN" altLang="en-US" sz="2400" dirty="0">
                <a:latin typeface="+mn-ea"/>
              </a:rPr>
              <a:t>。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5155FE9-D215-5B6B-ED69-A016096C2E69}"/>
              </a:ext>
            </a:extLst>
          </p:cNvPr>
          <p:cNvSpPr txBox="1"/>
          <p:nvPr/>
        </p:nvSpPr>
        <p:spPr>
          <a:xfrm>
            <a:off x="1089023" y="4790112"/>
            <a:ext cx="8547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响应体中包含了我们请求的资源内容，如网页</a:t>
            </a:r>
            <a:r>
              <a:rPr lang="en-US" altLang="zh-CN" sz="2400" dirty="0">
                <a:latin typeface="+mn-ea"/>
              </a:rPr>
              <a:t>HTML</a:t>
            </a:r>
            <a:r>
              <a:rPr lang="zh-CN" altLang="en-US" sz="2400" dirty="0">
                <a:latin typeface="+mn-ea"/>
              </a:rPr>
              <a:t>代码，图片二进制数据等。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35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BCA3F8D-159B-BB85-A370-2748730987B3}"/>
              </a:ext>
            </a:extLst>
          </p:cNvPr>
          <p:cNvSpPr txBox="1"/>
          <p:nvPr/>
        </p:nvSpPr>
        <p:spPr>
          <a:xfrm>
            <a:off x="729755" y="1020125"/>
            <a:ext cx="4741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Session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B1553B-8E92-2064-A40B-60D59903B034}"/>
              </a:ext>
            </a:extLst>
          </p:cNvPr>
          <p:cNvSpPr txBox="1"/>
          <p:nvPr/>
        </p:nvSpPr>
        <p:spPr>
          <a:xfrm>
            <a:off x="729754" y="1639188"/>
            <a:ext cx="1044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altLang="zh-CN" sz="2400" i="0" dirty="0">
                <a:effectLst/>
              </a:rPr>
              <a:t>Session</a:t>
            </a:r>
            <a:r>
              <a:rPr lang="en-US" altLang="zh-CN" sz="2400" b="0" i="0" dirty="0">
                <a:effectLst/>
              </a:rPr>
              <a:t> </a:t>
            </a:r>
            <a:r>
              <a:rPr lang="zh-CN" altLang="en-US" sz="2400" b="0" i="0" dirty="0">
                <a:effectLst/>
              </a:rPr>
              <a:t>在服务端，也就是网站的服务器，用来保存用户的 </a:t>
            </a:r>
            <a:r>
              <a:rPr lang="en-US" altLang="zh-CN" sz="2400" b="0" i="0" dirty="0">
                <a:effectLst/>
              </a:rPr>
              <a:t>Session </a:t>
            </a:r>
            <a:r>
              <a:rPr lang="zh-CN" altLang="en-US" sz="2400" b="0" i="0" dirty="0">
                <a:effectLst/>
              </a:rPr>
              <a:t>信息。</a:t>
            </a:r>
            <a:endParaRPr lang="zh-CN" altLang="en-US" sz="2400" i="0" dirty="0"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985679-B83D-C486-6F52-69A34E660768}"/>
              </a:ext>
            </a:extLst>
          </p:cNvPr>
          <p:cNvSpPr txBox="1"/>
          <p:nvPr/>
        </p:nvSpPr>
        <p:spPr>
          <a:xfrm>
            <a:off x="729755" y="2883516"/>
            <a:ext cx="10445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altLang="zh-CN" sz="2400" i="0" dirty="0">
                <a:effectLst/>
              </a:rPr>
              <a:t>Cookies</a:t>
            </a:r>
            <a:r>
              <a:rPr lang="en-US" altLang="zh-CN" sz="2400" b="0" i="0" dirty="0">
                <a:effectLst/>
              </a:rPr>
              <a:t> </a:t>
            </a:r>
            <a:r>
              <a:rPr lang="zh-CN" altLang="en-US" sz="2400" b="0" i="0" dirty="0">
                <a:effectLst/>
              </a:rPr>
              <a:t>在客户端，也可以理解为浏览器端，有了 </a:t>
            </a:r>
            <a:r>
              <a:rPr lang="en-US" altLang="zh-CN" sz="2400" b="0" i="0" dirty="0">
                <a:effectLst/>
              </a:rPr>
              <a:t>Cookies</a:t>
            </a:r>
            <a:r>
              <a:rPr lang="zh-CN" altLang="en-US" sz="2400" b="0" i="0" dirty="0">
                <a:effectLst/>
              </a:rPr>
              <a:t>，浏览器在下次访问网页时会自动附带上它发送给服务器，服务器通过识别 </a:t>
            </a:r>
            <a:r>
              <a:rPr lang="en-US" altLang="zh-CN" sz="2400" b="0" i="0" dirty="0">
                <a:effectLst/>
              </a:rPr>
              <a:t>Cookies </a:t>
            </a:r>
            <a:r>
              <a:rPr lang="zh-CN" altLang="en-US" sz="2400" b="0" i="0" dirty="0">
                <a:effectLst/>
              </a:rPr>
              <a:t>并鉴定出是哪个用户，然后再判断用户是否是登录状态，进而返回对应的响应。</a:t>
            </a:r>
            <a:endParaRPr lang="zh-CN" altLang="en-US" sz="2400" i="0" dirty="0">
              <a:effectLst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65D07A-B8B7-ED7B-20C8-F8359B5D4468}"/>
              </a:ext>
            </a:extLst>
          </p:cNvPr>
          <p:cNvSpPr txBox="1"/>
          <p:nvPr/>
        </p:nvSpPr>
        <p:spPr>
          <a:xfrm>
            <a:off x="729754" y="4118497"/>
            <a:ext cx="10445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zh-CN" altLang="en-US" sz="2400" b="0" i="0" dirty="0">
                <a:effectLst/>
              </a:rPr>
              <a:t>在爬虫中，有的页面需要登录才能访问时，我们一般会直接将登录成功后获取的 </a:t>
            </a:r>
            <a:r>
              <a:rPr lang="en-US" altLang="zh-CN" sz="2400" b="0" i="0" dirty="0">
                <a:effectLst/>
              </a:rPr>
              <a:t>Cookies </a:t>
            </a:r>
            <a:r>
              <a:rPr lang="zh-CN" altLang="en-US" sz="2400" b="0" i="0" dirty="0">
                <a:effectLst/>
              </a:rPr>
              <a:t>放在请求</a:t>
            </a:r>
            <a:r>
              <a:rPr lang="en-US" altLang="zh-CN" sz="2400" b="1" i="0" dirty="0">
                <a:effectLst/>
              </a:rPr>
              <a:t>Head</a:t>
            </a:r>
            <a:r>
              <a:rPr lang="zh-CN" altLang="en-US" sz="2400" b="0" i="0" dirty="0">
                <a:effectLst/>
              </a:rPr>
              <a:t>里面直接请求，而不必重新模拟登录。</a:t>
            </a:r>
            <a:endParaRPr lang="zh-CN" altLang="en-US" sz="2400" i="0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C5A137-4725-2E55-4252-FD727C410E9A}"/>
              </a:ext>
            </a:extLst>
          </p:cNvPr>
          <p:cNvSpPr txBox="1"/>
          <p:nvPr/>
        </p:nvSpPr>
        <p:spPr>
          <a:xfrm>
            <a:off x="729754" y="226408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</a:rPr>
              <a:t>Cookies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9768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7D81ECFC-7C46-CCF4-4170-FBD86191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64" y="2013209"/>
            <a:ext cx="5520242" cy="26559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CA3F8D-159B-BB85-A370-2748730987B3}"/>
              </a:ext>
            </a:extLst>
          </p:cNvPr>
          <p:cNvSpPr txBox="1"/>
          <p:nvPr/>
        </p:nvSpPr>
        <p:spPr>
          <a:xfrm>
            <a:off x="533400" y="1122945"/>
            <a:ext cx="3329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</a:rPr>
              <a:t>网页的组成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123BA1-A25A-B3AC-4D60-E8AE5EFD3848}"/>
              </a:ext>
            </a:extLst>
          </p:cNvPr>
          <p:cNvSpPr txBox="1"/>
          <p:nvPr/>
        </p:nvSpPr>
        <p:spPr>
          <a:xfrm>
            <a:off x="416169" y="1780531"/>
            <a:ext cx="58322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i="0" dirty="0">
                <a:effectLst/>
              </a:rPr>
              <a:t>我们常见的网页主要由三大部分组成：</a:t>
            </a:r>
            <a:r>
              <a:rPr lang="en-US" altLang="zh-CN" sz="2400" i="0" dirty="0">
                <a:effectLst/>
              </a:rPr>
              <a:t>HTML</a:t>
            </a:r>
            <a:r>
              <a:rPr lang="zh-CN" altLang="en-US" sz="2400" i="0" dirty="0">
                <a:effectLst/>
              </a:rPr>
              <a:t>、</a:t>
            </a:r>
            <a:r>
              <a:rPr lang="en-US" altLang="zh-CN" sz="2400" i="0" dirty="0">
                <a:effectLst/>
              </a:rPr>
              <a:t>CSS </a:t>
            </a:r>
            <a:r>
              <a:rPr lang="zh-CN" altLang="en-US" sz="2400" i="0" dirty="0">
                <a:effectLst/>
              </a:rPr>
              <a:t>和 </a:t>
            </a:r>
            <a:r>
              <a:rPr lang="en-US" altLang="zh-CN" sz="2400" i="0" u="none" strike="noStrike" dirty="0">
                <a:effectLst/>
              </a:rPr>
              <a:t>JavaScript</a:t>
            </a:r>
            <a:r>
              <a:rPr lang="zh-CN" altLang="en-US" sz="2400" u="none" strike="noStrike" dirty="0"/>
              <a:t>。我们在网页中看到的文字、图片、视频、按钮等元素都是通过</a:t>
            </a:r>
            <a:r>
              <a:rPr lang="en-US" altLang="zh-CN" sz="2400" u="none" strike="noStrike" dirty="0"/>
              <a:t>HTML</a:t>
            </a:r>
            <a:r>
              <a:rPr lang="zh-CN" altLang="en-US" sz="2400" u="none" strike="noStrike" dirty="0"/>
              <a:t>中不同的标签来实现的，例如</a:t>
            </a:r>
            <a:r>
              <a:rPr lang="en-US" altLang="zh-CN" sz="2400" dirty="0"/>
              <a:t>&lt;a&gt;</a:t>
            </a:r>
            <a:r>
              <a:rPr lang="zh-CN" altLang="en-US" sz="2400" dirty="0"/>
              <a:t>定义超链接，</a:t>
            </a:r>
            <a:r>
              <a:rPr lang="en-US" altLang="zh-CN" sz="2400" dirty="0"/>
              <a:t>&lt;div&gt;</a:t>
            </a:r>
            <a:r>
              <a:rPr lang="zh-CN" altLang="en-US" sz="2400" dirty="0"/>
              <a:t>定义文档中的分区或节，</a:t>
            </a:r>
            <a:r>
              <a:rPr lang="en-US" altLang="zh-CN" sz="2400" dirty="0"/>
              <a:t>&lt;h1&gt;-&lt;h6&gt;</a:t>
            </a:r>
            <a:r>
              <a:rPr lang="zh-CN" altLang="en-US" sz="2400" dirty="0"/>
              <a:t>定义标题，</a:t>
            </a:r>
            <a:r>
              <a:rPr lang="en-US" altLang="zh-CN" sz="2400" dirty="0"/>
              <a:t>&lt;h1&gt;</a:t>
            </a:r>
            <a:r>
              <a:rPr lang="zh-CN" altLang="en-US" sz="2400" dirty="0"/>
              <a:t>为最大标题，</a:t>
            </a:r>
            <a:r>
              <a:rPr lang="en-US" altLang="zh-CN" sz="2400" dirty="0"/>
              <a:t>&lt;h6&gt;</a:t>
            </a:r>
            <a:r>
              <a:rPr lang="zh-CN" altLang="en-US" sz="2400" dirty="0"/>
              <a:t>为最小标题。在浏览器中我们可以打开控制台看到</a:t>
            </a:r>
            <a:r>
              <a:rPr lang="en-US" altLang="zh-CN" sz="2400" dirty="0"/>
              <a:t>HTML</a:t>
            </a:r>
            <a:r>
              <a:rPr lang="zh-CN" altLang="en-US" sz="2400" dirty="0"/>
              <a:t>的元素。</a:t>
            </a:r>
            <a:endParaRPr lang="zh-CN" altLang="en-US" sz="2400" u="none" strike="noStrike" dirty="0"/>
          </a:p>
        </p:txBody>
      </p:sp>
    </p:spTree>
    <p:extLst>
      <p:ext uri="{BB962C8B-B14F-4D97-AF65-F5344CB8AC3E}">
        <p14:creationId xmlns:p14="http://schemas.microsoft.com/office/powerpoint/2010/main" val="256814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91CC0-6D60-B58E-D32D-DAC4E8E93778}"/>
              </a:ext>
            </a:extLst>
          </p:cNvPr>
          <p:cNvSpPr txBox="1"/>
          <p:nvPr/>
        </p:nvSpPr>
        <p:spPr>
          <a:xfrm>
            <a:off x="3751384" y="2543017"/>
            <a:ext cx="46892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</a:rPr>
              <a:t>2 </a:t>
            </a:r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</a:rPr>
              <a:t>爬虫实践</a:t>
            </a:r>
          </a:p>
        </p:txBody>
      </p:sp>
    </p:spTree>
    <p:extLst>
      <p:ext uri="{BB962C8B-B14F-4D97-AF65-F5344CB8AC3E}">
        <p14:creationId xmlns:p14="http://schemas.microsoft.com/office/powerpoint/2010/main" val="362811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全部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2332</Words>
  <Application>Microsoft Office PowerPoint</Application>
  <PresentationFormat>宽屏</PresentationFormat>
  <Paragraphs>130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-apple-system</vt:lpstr>
      <vt:lpstr>Arial Unicode MS</vt:lpstr>
      <vt:lpstr>等线</vt:lpstr>
      <vt:lpstr>宋体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qm zhang</dc:creator>
  <cp:lastModifiedBy>qm zhang</cp:lastModifiedBy>
  <cp:revision>20</cp:revision>
  <dcterms:created xsi:type="dcterms:W3CDTF">2021-01-20T06:20:13Z</dcterms:created>
  <dcterms:modified xsi:type="dcterms:W3CDTF">2023-07-03T07:16:05Z</dcterms:modified>
</cp:coreProperties>
</file>